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8" r:id="rId2"/>
    <p:sldId id="256" r:id="rId3"/>
    <p:sldId id="257" r:id="rId4"/>
    <p:sldId id="267" r:id="rId5"/>
    <p:sldId id="293" r:id="rId6"/>
    <p:sldId id="294" r:id="rId7"/>
    <p:sldId id="295" r:id="rId8"/>
    <p:sldId id="296" r:id="rId9"/>
    <p:sldId id="280" r:id="rId10"/>
    <p:sldId id="281" r:id="rId11"/>
    <p:sldId id="282" r:id="rId12"/>
    <p:sldId id="285" r:id="rId13"/>
    <p:sldId id="286" r:id="rId14"/>
    <p:sldId id="287" r:id="rId15"/>
    <p:sldId id="298" r:id="rId16"/>
  </p:sldIdLst>
  <p:sldSz cx="9144000" cy="6858000" type="screen4x3"/>
  <p:notesSz cx="6858000" cy="9144000"/>
  <p:embeddedFontLst>
    <p:embeddedFont>
      <p:font typeface="(AH) Manal Bold" panose="020B0604020202020204" charset="-78"/>
      <p:regular r:id="rId17"/>
    </p:embeddedFont>
    <p:embeddedFont>
      <p:font typeface="Fanan"/>
      <p:regular r:id="rId18"/>
    </p:embeddedFont>
    <p:embeddedFont>
      <p:font typeface="(AH) Manal Black" panose="020B0604020202020204" charset="-78"/>
      <p:regular r:id="rId19"/>
    </p:embeddedFont>
    <p:embeddedFont>
      <p:font typeface="(AH) Manal Medium" panose="020B0604020202020204" charset="-7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(AH) Manal High" panose="020B0604020202020204" charset="-78"/>
      <p:regular r:id="rId25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143" autoAdjust="0"/>
    <p:restoredTop sz="96944" autoAdjust="0"/>
  </p:normalViewPr>
  <p:slideViewPr>
    <p:cSldViewPr>
      <p:cViewPr varScale="1">
        <p:scale>
          <a:sx n="87" d="100"/>
          <a:sy n="87" d="100"/>
        </p:scale>
        <p:origin x="17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10/12/1442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10/12/1442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10/12/1442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10/12/1442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&#1593;&#1585;&#1590;%20&#1575;&#1604;&#1581;&#1585;&#1608;&#1601;%20&#1575;&#1604;&#1607;&#1580;&#1575;&#1574;&#1610;&#1577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603;&#1604;&#1605;&#1575;&#1578;%20&#1605;&#1606;%20&#1581;&#1585;&#1601;%20&#1575;&#1604;&#1571;&#1604;&#1601;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../&#1575;&#1604;&#1590;&#1605;&#1577;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5" Type="http://schemas.openxmlformats.org/officeDocument/2006/relationships/image" Target="../media/image13.png"/><Relationship Id="rId10" Type="http://schemas.openxmlformats.org/officeDocument/2006/relationships/hyperlink" Target="../&#1575;&#1604;&#1601;&#1578;&#1581;&#1577;.PNG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hyperlink" Target="../&#1575;&#1604;&#1603;&#1587;&#1585;&#1577;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wmv"/><Relationship Id="rId7" Type="http://schemas.openxmlformats.org/officeDocument/2006/relationships/image" Target="../media/image18.png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6" Type="http://schemas.openxmlformats.org/officeDocument/2006/relationships/hyperlink" Target="&#1571;&#1588;&#1603;&#1575;&#1604;%20&#1581;&#1585;&#1601;%20&#1575;&#1604;&#1571;&#1604;&#1601;%20&#1605;&#1606;%20&#1575;&#1604;&#1603;&#1578;&#1575;&#1576;.pdf" TargetMode="Externa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wm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67544" y="2492896"/>
            <a:ext cx="842493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شرح حرف </a:t>
            </a:r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الألف </a:t>
            </a:r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من الوحدة الثالثة</a:t>
            </a:r>
          </a:p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لمادة لغتي الصف الأول الابتدائي </a:t>
            </a:r>
          </a:p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الفصل الدراسي الأول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(AH) Manal Bold" pitchFamily="2" charset="-78"/>
              <a:cs typeface="(AH) Manal Bold" pitchFamily="2" charset="-78"/>
            </a:endParaRPr>
          </a:p>
        </p:txBody>
      </p:sp>
      <p:pic>
        <p:nvPicPr>
          <p:cNvPr id="5" name="Picture 2" descr="G:\مجلد جديد ‫‬\خاص\يو اس بي\معتص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3" y="5589201"/>
            <a:ext cx="1857697" cy="72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مستطيل مستدير الزوايا 2">
            <a:hlinkClick r:id="rId3" action="ppaction://hlinkpres?slideindex=1&amp;slidetitle="/>
          </p:cNvPr>
          <p:cNvSpPr/>
          <p:nvPr/>
        </p:nvSpPr>
        <p:spPr>
          <a:xfrm>
            <a:off x="6012160" y="5733217"/>
            <a:ext cx="2736304" cy="5761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atin typeface="(AH) Manal Black" pitchFamily="2" charset="-78"/>
                <a:cs typeface="(AH) Manal Black" pitchFamily="2" charset="-78"/>
              </a:rPr>
              <a:t>مراجعة الحروف السابقة</a:t>
            </a:r>
            <a:endParaRPr lang="ar-SA" sz="2800" dirty="0">
              <a:latin typeface="(AH) Manal Black" pitchFamily="2" charset="-78"/>
              <a:cs typeface="(AH) Manal Black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26" y="34398"/>
            <a:ext cx="7009978" cy="1044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9"/>
          <a:stretch/>
        </p:blipFill>
        <p:spPr bwMode="auto">
          <a:xfrm>
            <a:off x="97582" y="74114"/>
            <a:ext cx="1378074" cy="1326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331640" y="188640"/>
            <a:ext cx="662473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أضع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الحرف في مكانه المناسب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547664" y="1492096"/>
            <a:ext cx="6624736" cy="1000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0070C0"/>
                </a:solidFill>
                <a:latin typeface="(AH) Manal Bold" pitchFamily="2" charset="-78"/>
                <a:cs typeface="(AH) Manal Bold" pitchFamily="2" charset="-78"/>
              </a:rPr>
              <a:t>نَبَـ</a:t>
            </a:r>
            <a:endParaRPr lang="ar-SA" sz="9600" dirty="0"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123727" y="4725144"/>
            <a:ext cx="1800201" cy="129614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أُ</a:t>
            </a:r>
            <a:endParaRPr lang="ar-SA" sz="9600" dirty="0">
              <a:solidFill>
                <a:srgbClr val="FF0000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292080" y="4725144"/>
            <a:ext cx="1800201" cy="129614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ـأُ</a:t>
            </a:r>
            <a:endParaRPr lang="ar-SA" sz="9600" dirty="0">
              <a:solidFill>
                <a:srgbClr val="FF0000"/>
              </a:solidFill>
              <a:latin typeface="(AH) Manal Bold" pitchFamily="2" charset="-78"/>
              <a:cs typeface="(AH) Manal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3.33333E-6 L -0.20886 -0.493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331640" y="188640"/>
            <a:ext cx="662473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أضع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الحرف في مكانه المناسب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691680" y="1278310"/>
            <a:ext cx="6624736" cy="150261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0070C0"/>
                </a:solidFill>
                <a:latin typeface="(AH) Manal Bold" pitchFamily="2" charset="-78"/>
                <a:cs typeface="(AH) Manal Bold" pitchFamily="2" charset="-78"/>
              </a:rPr>
              <a:t>قَرَ</a:t>
            </a:r>
            <a:endParaRPr lang="ar-SA" sz="9600" dirty="0"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715958" y="4723184"/>
            <a:ext cx="1728250" cy="129614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ـأَ</a:t>
            </a:r>
            <a:endParaRPr lang="ar-SA" sz="9600" dirty="0">
              <a:solidFill>
                <a:srgbClr val="FF0000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493602" y="4723184"/>
            <a:ext cx="1718358" cy="129614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أَ</a:t>
            </a:r>
            <a:endParaRPr lang="ar-SA" sz="9600" dirty="0">
              <a:solidFill>
                <a:srgbClr val="FF0000"/>
              </a:solidFill>
              <a:latin typeface="(AH) Manal Bold" pitchFamily="2" charset="-78"/>
              <a:cs typeface="(AH) Manal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69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85185E-6 L 0.08611 -0.482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300192" y="1244367"/>
            <a:ext cx="288032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5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أَ</a:t>
            </a:r>
            <a:r>
              <a:rPr lang="ar-SA" sz="150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مَ</a:t>
            </a:r>
            <a:r>
              <a:rPr lang="ar-SA" sz="150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ل</a:t>
            </a:r>
            <a:r>
              <a:rPr lang="ar-SA" sz="15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ُ</a:t>
            </a:r>
            <a:endParaRPr lang="ar-SA" sz="150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331640" y="188640"/>
            <a:ext cx="662473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أقرأُ الكلمات مع الحركات الثلاثة</a:t>
            </a:r>
            <a:endParaRPr lang="ar-SA" sz="4800" dirty="0">
              <a:solidFill>
                <a:schemeClr val="tx2">
                  <a:lumMod val="75000"/>
                </a:schemeClr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4" name="سهم لأعلى 3"/>
          <p:cNvSpPr/>
          <p:nvPr/>
        </p:nvSpPr>
        <p:spPr>
          <a:xfrm>
            <a:off x="8360337" y="2824942"/>
            <a:ext cx="288032" cy="3600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لأعلى 4"/>
          <p:cNvSpPr/>
          <p:nvPr/>
        </p:nvSpPr>
        <p:spPr>
          <a:xfrm>
            <a:off x="7726505" y="2851148"/>
            <a:ext cx="288032" cy="36004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لأعلى 5"/>
          <p:cNvSpPr/>
          <p:nvPr/>
        </p:nvSpPr>
        <p:spPr>
          <a:xfrm>
            <a:off x="7092605" y="3024819"/>
            <a:ext cx="288032" cy="36004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3419872" y="1244367"/>
            <a:ext cx="2592288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5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أُ</a:t>
            </a:r>
            <a:r>
              <a:rPr lang="ar-SA" sz="150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سِ</a:t>
            </a:r>
            <a:r>
              <a:rPr lang="ar-SA" sz="150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رَ</a:t>
            </a:r>
            <a:endParaRPr lang="ar-SA" sz="150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1" name="سهم لأعلى 10"/>
          <p:cNvSpPr/>
          <p:nvPr/>
        </p:nvSpPr>
        <p:spPr>
          <a:xfrm>
            <a:off x="5436096" y="2780928"/>
            <a:ext cx="288032" cy="3600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أعلى 11"/>
          <p:cNvSpPr/>
          <p:nvPr/>
        </p:nvSpPr>
        <p:spPr>
          <a:xfrm>
            <a:off x="4800016" y="3204900"/>
            <a:ext cx="288032" cy="36004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 لأعلى 12"/>
          <p:cNvSpPr/>
          <p:nvPr/>
        </p:nvSpPr>
        <p:spPr>
          <a:xfrm>
            <a:off x="3861073" y="3068960"/>
            <a:ext cx="288032" cy="36004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59864" y="1219974"/>
            <a:ext cx="2952328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5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صَ</a:t>
            </a:r>
            <a:r>
              <a:rPr lang="ar-SA" sz="150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د</a:t>
            </a:r>
            <a:r>
              <a:rPr lang="ar-SA" sz="15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َ</a:t>
            </a:r>
            <a:r>
              <a:rPr lang="ar-SA" sz="150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أ</a:t>
            </a:r>
            <a:r>
              <a:rPr lang="ar-SA" sz="15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َ</a:t>
            </a:r>
            <a:endParaRPr lang="ar-SA" sz="150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5" name="سهم لأعلى 14"/>
          <p:cNvSpPr/>
          <p:nvPr/>
        </p:nvSpPr>
        <p:spPr>
          <a:xfrm>
            <a:off x="2182542" y="2735179"/>
            <a:ext cx="288032" cy="3600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لأعلى 15"/>
          <p:cNvSpPr/>
          <p:nvPr/>
        </p:nvSpPr>
        <p:spPr>
          <a:xfrm>
            <a:off x="1138249" y="2868523"/>
            <a:ext cx="288032" cy="36004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هم لأعلى 16"/>
          <p:cNvSpPr/>
          <p:nvPr/>
        </p:nvSpPr>
        <p:spPr>
          <a:xfrm>
            <a:off x="519904" y="2773131"/>
            <a:ext cx="288032" cy="36004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/>
          <p:cNvSpPr txBox="1"/>
          <p:nvPr/>
        </p:nvSpPr>
        <p:spPr>
          <a:xfrm>
            <a:off x="5776488" y="3980671"/>
            <a:ext cx="3332016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5000" smtClean="0">
                <a:latin typeface="M-Saber" panose="02000000000000000000" pitchFamily="2" charset="-78"/>
                <a:cs typeface="M-Saber" panose="02000000000000000000" pitchFamily="2" charset="-78"/>
              </a:rPr>
              <a:t>دَ</a:t>
            </a:r>
            <a:r>
              <a:rPr lang="ar-SA" sz="1500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رَ</a:t>
            </a:r>
            <a:r>
              <a:rPr lang="ar-SA" sz="1500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أَ</a:t>
            </a:r>
            <a:endParaRPr lang="ar-SA" sz="150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23" name="سهم لأعلى 22"/>
          <p:cNvSpPr/>
          <p:nvPr/>
        </p:nvSpPr>
        <p:spPr>
          <a:xfrm>
            <a:off x="7761346" y="5459245"/>
            <a:ext cx="288032" cy="3600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سهم لأعلى 23"/>
          <p:cNvSpPr/>
          <p:nvPr/>
        </p:nvSpPr>
        <p:spPr>
          <a:xfrm>
            <a:off x="7191924" y="5799775"/>
            <a:ext cx="288032" cy="36004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سهم لأعلى 24"/>
          <p:cNvSpPr/>
          <p:nvPr/>
        </p:nvSpPr>
        <p:spPr>
          <a:xfrm>
            <a:off x="6813401" y="5582077"/>
            <a:ext cx="288032" cy="36004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467544" y="4077072"/>
            <a:ext cx="2952328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5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أُ</a:t>
            </a:r>
            <a:r>
              <a:rPr lang="ar-SA" sz="150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لِ</a:t>
            </a:r>
            <a:r>
              <a:rPr lang="ar-SA" sz="150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مَ</a:t>
            </a:r>
            <a:endParaRPr lang="ar-SA" sz="15000" dirty="0">
              <a:solidFill>
                <a:srgbClr val="0070C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27" name="سهم لأعلى 26"/>
          <p:cNvSpPr/>
          <p:nvPr/>
        </p:nvSpPr>
        <p:spPr>
          <a:xfrm>
            <a:off x="2423594" y="5639265"/>
            <a:ext cx="288032" cy="3600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لأعلى 27"/>
          <p:cNvSpPr/>
          <p:nvPr/>
        </p:nvSpPr>
        <p:spPr>
          <a:xfrm>
            <a:off x="1894510" y="5979795"/>
            <a:ext cx="288032" cy="36004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هم لأعلى 28"/>
          <p:cNvSpPr/>
          <p:nvPr/>
        </p:nvSpPr>
        <p:spPr>
          <a:xfrm>
            <a:off x="1264421" y="6133879"/>
            <a:ext cx="288032" cy="36004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83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796136" y="1124744"/>
            <a:ext cx="285414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إِي</a:t>
            </a:r>
            <a:r>
              <a:rPr lang="ar-SA" sz="140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مَا</a:t>
            </a:r>
            <a:r>
              <a:rPr lang="ar-SA" sz="14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نُ</a:t>
            </a:r>
            <a:endParaRPr lang="ar-SA" sz="140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907704" y="188640"/>
            <a:ext cx="54360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أقرأُ الكلمات مع حروف المد</a:t>
            </a:r>
            <a:endParaRPr lang="ar-SA" sz="4800" dirty="0">
              <a:solidFill>
                <a:schemeClr val="tx2">
                  <a:lumMod val="75000"/>
                </a:schemeClr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63920" y="1340768"/>
            <a:ext cx="3332016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000" dirty="0" smtClean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آ</a:t>
            </a:r>
            <a:r>
              <a:rPr lang="ar-SA" sz="13000" dirty="0" smtClean="0">
                <a:solidFill>
                  <a:srgbClr val="0070C0"/>
                </a:solidFill>
                <a:latin typeface="(AH) Manal Bold" pitchFamily="2" charset="-78"/>
                <a:cs typeface="(AH) Manal Bold" pitchFamily="2" charset="-78"/>
              </a:rPr>
              <a:t>يَ</a:t>
            </a:r>
            <a:r>
              <a:rPr lang="ar-SA" sz="13000" dirty="0" smtClean="0">
                <a:latin typeface="(AH) Manal Bold" pitchFamily="2" charset="-78"/>
                <a:cs typeface="(AH) Manal Bold" pitchFamily="2" charset="-78"/>
              </a:rPr>
              <a:t>ة</a:t>
            </a:r>
            <a:r>
              <a:rPr lang="ar-SA" sz="13000" dirty="0" smtClean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ُ</a:t>
            </a:r>
            <a:endParaRPr lang="ar-SA" sz="13000" dirty="0"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508104" y="4149080"/>
            <a:ext cx="307016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000" dirty="0" smtClean="0">
                <a:solidFill>
                  <a:srgbClr val="FF0000"/>
                </a:solidFill>
                <a:latin typeface="M-Saber" panose="02000000000000000000" pitchFamily="2" charset="-78"/>
                <a:cs typeface="Fanan" pitchFamily="2" charset="-78"/>
              </a:rPr>
              <a:t>أُو</a:t>
            </a:r>
            <a:r>
              <a:rPr lang="ar-SA" sz="13000" dirty="0" smtClean="0">
                <a:solidFill>
                  <a:srgbClr val="0070C0"/>
                </a:solidFill>
                <a:latin typeface="M-Saber" panose="02000000000000000000" pitchFamily="2" charset="-78"/>
                <a:cs typeface="Fanan" pitchFamily="2" charset="-78"/>
              </a:rPr>
              <a:t>لَ</a:t>
            </a:r>
            <a:r>
              <a:rPr lang="ar-SA" sz="13000" dirty="0" smtClean="0">
                <a:latin typeface="M-Saber" panose="02000000000000000000" pitchFamily="2" charset="-78"/>
                <a:cs typeface="Fanan" pitchFamily="2" charset="-78"/>
              </a:rPr>
              <a:t>ى</a:t>
            </a:r>
            <a:endParaRPr lang="ar-SA" sz="13000" dirty="0">
              <a:latin typeface="M-Saber" panose="02000000000000000000" pitchFamily="2" charset="-78"/>
              <a:cs typeface="Fanan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11560" y="4149080"/>
            <a:ext cx="3240360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7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إِي</a:t>
            </a:r>
            <a:r>
              <a:rPr lang="ar-SA" sz="147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نَا</a:t>
            </a:r>
            <a:r>
              <a:rPr lang="ar-SA" sz="14700" dirty="0" smtClean="0">
                <a:latin typeface="M-Saber" panose="02000000000000000000" pitchFamily="2" charset="-78"/>
                <a:cs typeface="M-Saber" panose="02000000000000000000" pitchFamily="2" charset="-78"/>
              </a:rPr>
              <a:t>س</a:t>
            </a:r>
            <a:r>
              <a:rPr lang="ar-SA" sz="147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ُ</a:t>
            </a:r>
            <a:endParaRPr lang="ar-SA" sz="147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77BF8C97-DC02-43E0-AD7B-69A9E37DF746}"/>
              </a:ext>
            </a:extLst>
          </p:cNvPr>
          <p:cNvCxnSpPr>
            <a:cxnSpLocks/>
          </p:cNvCxnSpPr>
          <p:nvPr/>
        </p:nvCxnSpPr>
        <p:spPr>
          <a:xfrm flipV="1">
            <a:off x="7334352" y="2562753"/>
            <a:ext cx="100210" cy="76300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CFD4E19F-DB7A-4E60-BC97-877C26259A87}"/>
              </a:ext>
            </a:extLst>
          </p:cNvPr>
          <p:cNvCxnSpPr>
            <a:cxnSpLocks/>
          </p:cNvCxnSpPr>
          <p:nvPr/>
        </p:nvCxnSpPr>
        <p:spPr>
          <a:xfrm flipH="1" flipV="1">
            <a:off x="6960769" y="2497545"/>
            <a:ext cx="373584" cy="82821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1" name="سهم لأعلى 10"/>
          <p:cNvSpPr/>
          <p:nvPr/>
        </p:nvSpPr>
        <p:spPr>
          <a:xfrm>
            <a:off x="6186765" y="2665438"/>
            <a:ext cx="288032" cy="3600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3" name="مجموعة 12"/>
          <p:cNvGrpSpPr/>
          <p:nvPr/>
        </p:nvGrpSpPr>
        <p:grpSpPr>
          <a:xfrm>
            <a:off x="7602112" y="5764526"/>
            <a:ext cx="492818" cy="739045"/>
            <a:chOff x="7602112" y="5764526"/>
            <a:chExt cx="492818" cy="739045"/>
          </a:xfrm>
        </p:grpSpPr>
        <p:cxnSp>
          <p:nvCxnSpPr>
            <p:cNvPr id="20" name="رابط كسهم مستقيم 19">
              <a:extLst>
                <a:ext uri="{FF2B5EF4-FFF2-40B4-BE49-F238E27FC236}">
                  <a16:creationId xmlns:a16="http://schemas.microsoft.com/office/drawing/2014/main" id="{77BF8C97-DC02-43E0-AD7B-69A9E37DF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5930" y="5764526"/>
              <a:ext cx="159000" cy="739045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21" name="رابط كسهم مستقيم 20">
              <a:extLst>
                <a:ext uri="{FF2B5EF4-FFF2-40B4-BE49-F238E27FC236}">
                  <a16:creationId xmlns:a16="http://schemas.microsoft.com/office/drawing/2014/main" id="{CFD4E19F-DB7A-4E60-BC97-877C26259A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02112" y="5903365"/>
              <a:ext cx="330345" cy="568936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77BF8C97-DC02-43E0-AD7B-69A9E37DF746}"/>
              </a:ext>
            </a:extLst>
          </p:cNvPr>
          <p:cNvCxnSpPr>
            <a:cxnSpLocks/>
          </p:cNvCxnSpPr>
          <p:nvPr/>
        </p:nvCxnSpPr>
        <p:spPr>
          <a:xfrm flipV="1">
            <a:off x="3225751" y="5877272"/>
            <a:ext cx="194121" cy="57145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CFD4E19F-DB7A-4E60-BC97-877C26259A87}"/>
              </a:ext>
            </a:extLst>
          </p:cNvPr>
          <p:cNvCxnSpPr>
            <a:cxnSpLocks/>
          </p:cNvCxnSpPr>
          <p:nvPr/>
        </p:nvCxnSpPr>
        <p:spPr>
          <a:xfrm flipH="1" flipV="1">
            <a:off x="2987870" y="5908724"/>
            <a:ext cx="237881" cy="5400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8" name="سهم لأعلى 27"/>
          <p:cNvSpPr/>
          <p:nvPr/>
        </p:nvSpPr>
        <p:spPr>
          <a:xfrm>
            <a:off x="1715439" y="2582651"/>
            <a:ext cx="288032" cy="3600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لأعلى 29"/>
          <p:cNvSpPr/>
          <p:nvPr/>
        </p:nvSpPr>
        <p:spPr>
          <a:xfrm>
            <a:off x="6186765" y="5933912"/>
            <a:ext cx="288032" cy="3600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لأعلى 31"/>
          <p:cNvSpPr/>
          <p:nvPr/>
        </p:nvSpPr>
        <p:spPr>
          <a:xfrm>
            <a:off x="1205870" y="5872983"/>
            <a:ext cx="288032" cy="3600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سهم لأعلى 22"/>
          <p:cNvSpPr/>
          <p:nvPr/>
        </p:nvSpPr>
        <p:spPr>
          <a:xfrm>
            <a:off x="6804248" y="5701864"/>
            <a:ext cx="288032" cy="36004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/>
          <p:cNvGrpSpPr/>
          <p:nvPr/>
        </p:nvGrpSpPr>
        <p:grpSpPr>
          <a:xfrm rot="1136287">
            <a:off x="7710929" y="2886859"/>
            <a:ext cx="554185" cy="763008"/>
            <a:chOff x="7698607" y="2996952"/>
            <a:chExt cx="473793" cy="763008"/>
          </a:xfrm>
        </p:grpSpPr>
        <p:cxnSp>
          <p:nvCxnSpPr>
            <p:cNvPr id="22" name="رابط كسهم مستقيم 21">
              <a:extLst>
                <a:ext uri="{FF2B5EF4-FFF2-40B4-BE49-F238E27FC236}">
                  <a16:creationId xmlns:a16="http://schemas.microsoft.com/office/drawing/2014/main" id="{77BF8C97-DC02-43E0-AD7B-69A9E37DF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2190" y="2996952"/>
              <a:ext cx="100210" cy="763008"/>
            </a:xfrm>
            <a:prstGeom prst="straightConnector1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29" name="رابط كسهم مستقيم 28">
              <a:extLst>
                <a:ext uri="{FF2B5EF4-FFF2-40B4-BE49-F238E27FC236}">
                  <a16:creationId xmlns:a16="http://schemas.microsoft.com/office/drawing/2014/main" id="{CFD4E19F-DB7A-4E60-BC97-877C26259A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98607" y="3158536"/>
              <a:ext cx="373583" cy="601423"/>
            </a:xfrm>
            <a:prstGeom prst="straightConnector1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31" name="سهم لأعلى 30"/>
          <p:cNvSpPr/>
          <p:nvPr/>
        </p:nvSpPr>
        <p:spPr>
          <a:xfrm>
            <a:off x="2345100" y="2973611"/>
            <a:ext cx="288032" cy="36004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سهم لأعلى 32"/>
          <p:cNvSpPr/>
          <p:nvPr/>
        </p:nvSpPr>
        <p:spPr>
          <a:xfrm>
            <a:off x="2864543" y="2670349"/>
            <a:ext cx="288032" cy="36004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77BF8C97-DC02-43E0-AD7B-69A9E37DF746}"/>
              </a:ext>
            </a:extLst>
          </p:cNvPr>
          <p:cNvCxnSpPr>
            <a:cxnSpLocks/>
          </p:cNvCxnSpPr>
          <p:nvPr/>
        </p:nvCxnSpPr>
        <p:spPr>
          <a:xfrm flipV="1">
            <a:off x="2505625" y="5661248"/>
            <a:ext cx="194121" cy="571452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CFD4E19F-DB7A-4E60-BC97-877C26259A87}"/>
              </a:ext>
            </a:extLst>
          </p:cNvPr>
          <p:cNvCxnSpPr>
            <a:cxnSpLocks/>
          </p:cNvCxnSpPr>
          <p:nvPr/>
        </p:nvCxnSpPr>
        <p:spPr>
          <a:xfrm flipH="1" flipV="1">
            <a:off x="2267744" y="5692700"/>
            <a:ext cx="237881" cy="540000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3092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30" grpId="0" animBg="1"/>
      <p:bldP spid="32" grpId="0" animBg="1"/>
      <p:bldP spid="23" grpId="0" animBg="1"/>
      <p:bldP spid="31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076056" y="1331471"/>
            <a:ext cx="388843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فَأْ</a:t>
            </a:r>
            <a:r>
              <a:rPr lang="ar-SA" sz="14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سُ</a:t>
            </a:r>
            <a:endParaRPr lang="ar-SA" sz="140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907704" y="188640"/>
            <a:ext cx="619268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أقرأُ الكلمات مع الحرف الساكن</a:t>
            </a:r>
            <a:endParaRPr lang="ar-SA" sz="4800" dirty="0">
              <a:solidFill>
                <a:schemeClr val="tx2">
                  <a:lumMod val="75000"/>
                </a:schemeClr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627784" y="4226312"/>
            <a:ext cx="36449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0" dirty="0" smtClean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بَأ</a:t>
            </a:r>
            <a:r>
              <a:rPr lang="ar-SA" sz="12000" dirty="0" smtClean="0">
                <a:latin typeface="(AH) Manal Bold" pitchFamily="2" charset="-78"/>
                <a:cs typeface="(AH) Manal Bold" pitchFamily="2" charset="-78"/>
              </a:rPr>
              <a:t>ْسُ</a:t>
            </a:r>
            <a:endParaRPr lang="ar-SA" sz="12000" dirty="0"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39552" y="1331471"/>
            <a:ext cx="31880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رَأْ</a:t>
            </a:r>
            <a:r>
              <a:rPr lang="ar-SA" sz="14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سُ</a:t>
            </a:r>
            <a:endParaRPr lang="ar-SA" sz="140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77BF8C97-DC02-43E0-AD7B-69A9E37DF746}"/>
              </a:ext>
            </a:extLst>
          </p:cNvPr>
          <p:cNvCxnSpPr>
            <a:cxnSpLocks/>
          </p:cNvCxnSpPr>
          <p:nvPr/>
        </p:nvCxnSpPr>
        <p:spPr>
          <a:xfrm flipV="1">
            <a:off x="7787912" y="2786807"/>
            <a:ext cx="200420" cy="5400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CFD4E19F-DB7A-4E60-BC97-877C26259A87}"/>
              </a:ext>
            </a:extLst>
          </p:cNvPr>
          <p:cNvCxnSpPr>
            <a:cxnSpLocks/>
          </p:cNvCxnSpPr>
          <p:nvPr/>
        </p:nvCxnSpPr>
        <p:spPr>
          <a:xfrm flipH="1" flipV="1">
            <a:off x="7312150" y="2786807"/>
            <a:ext cx="475762" cy="5400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77BF8C97-DC02-43E0-AD7B-69A9E37DF746}"/>
              </a:ext>
            </a:extLst>
          </p:cNvPr>
          <p:cNvCxnSpPr>
            <a:cxnSpLocks/>
          </p:cNvCxnSpPr>
          <p:nvPr/>
        </p:nvCxnSpPr>
        <p:spPr>
          <a:xfrm flipV="1">
            <a:off x="5241929" y="5617168"/>
            <a:ext cx="100210" cy="63004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CFD4E19F-DB7A-4E60-BC97-877C26259A87}"/>
              </a:ext>
            </a:extLst>
          </p:cNvPr>
          <p:cNvCxnSpPr>
            <a:cxnSpLocks/>
          </p:cNvCxnSpPr>
          <p:nvPr/>
        </p:nvCxnSpPr>
        <p:spPr>
          <a:xfrm flipH="1" flipV="1">
            <a:off x="4860032" y="5445224"/>
            <a:ext cx="381897" cy="80198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77BF8C97-DC02-43E0-AD7B-69A9E37DF746}"/>
              </a:ext>
            </a:extLst>
          </p:cNvPr>
          <p:cNvCxnSpPr>
            <a:cxnSpLocks/>
          </p:cNvCxnSpPr>
          <p:nvPr/>
        </p:nvCxnSpPr>
        <p:spPr>
          <a:xfrm flipV="1">
            <a:off x="2671590" y="2966767"/>
            <a:ext cx="200420" cy="72002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CFD4E19F-DB7A-4E60-BC97-877C26259A87}"/>
              </a:ext>
            </a:extLst>
          </p:cNvPr>
          <p:cNvCxnSpPr>
            <a:cxnSpLocks/>
          </p:cNvCxnSpPr>
          <p:nvPr/>
        </p:nvCxnSpPr>
        <p:spPr>
          <a:xfrm flipH="1" flipV="1">
            <a:off x="2434324" y="2786807"/>
            <a:ext cx="237266" cy="89998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9" name="سهم لأعلى 28"/>
          <p:cNvSpPr/>
          <p:nvPr/>
        </p:nvSpPr>
        <p:spPr>
          <a:xfrm>
            <a:off x="1421954" y="3042171"/>
            <a:ext cx="288032" cy="3600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مستدير الزوايا 33">
            <a:hlinkClick r:id="rId2" action="ppaction://hlinkfile"/>
          </p:cNvPr>
          <p:cNvSpPr/>
          <p:nvPr/>
        </p:nvSpPr>
        <p:spPr>
          <a:xfrm>
            <a:off x="251520" y="188640"/>
            <a:ext cx="122413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تدريب منزلي</a:t>
            </a:r>
            <a:endParaRPr lang="ar-S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H) Manal Bold" pitchFamily="2" charset="-78"/>
              <a:cs typeface="(AH) Manal Bold" pitchFamily="2" charset="-78"/>
            </a:endParaRPr>
          </a:p>
          <a:p>
            <a:pPr algn="ctr"/>
            <a:r>
              <a:rPr lang="ar-S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يُرسل للطالب/ـه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1158007" y="260648"/>
            <a:ext cx="461665" cy="972000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latin typeface="(AH) Manal High" pitchFamily="2" charset="-78"/>
                <a:cs typeface="(AH) Manal High" pitchFamily="2" charset="-78"/>
              </a:rPr>
              <a:t>اضغط هنا</a:t>
            </a:r>
            <a:endParaRPr lang="ar-SA" dirty="0">
              <a:solidFill>
                <a:srgbClr val="FF0000"/>
              </a:solidFill>
              <a:latin typeface="(AH) Manal High" pitchFamily="2" charset="-78"/>
              <a:cs typeface="(AH) Manal High" pitchFamily="2" charset="-78"/>
            </a:endParaRPr>
          </a:p>
        </p:txBody>
      </p:sp>
      <p:sp>
        <p:nvSpPr>
          <p:cNvPr id="23" name="سهم لأعلى 22"/>
          <p:cNvSpPr/>
          <p:nvPr/>
        </p:nvSpPr>
        <p:spPr>
          <a:xfrm>
            <a:off x="6416756" y="2966767"/>
            <a:ext cx="288032" cy="3600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سهم لأعلى 23"/>
          <p:cNvSpPr/>
          <p:nvPr/>
        </p:nvSpPr>
        <p:spPr>
          <a:xfrm>
            <a:off x="3995936" y="5617168"/>
            <a:ext cx="288032" cy="36004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71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5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607163"/>
              </p:ext>
            </p:extLst>
          </p:nvPr>
        </p:nvGraphicFramePr>
        <p:xfrm>
          <a:off x="478904" y="3645024"/>
          <a:ext cx="8229600" cy="2956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0" dirty="0" smtClean="0">
                          <a:latin typeface="M-Saber" panose="02000000000000000000" pitchFamily="2" charset="-78"/>
                          <a:cs typeface="M-Saber" panose="02000000000000000000" pitchFamily="2" charset="-78"/>
                        </a:rPr>
                        <a:t>الكلمة</a:t>
                      </a:r>
                      <a:endParaRPr lang="ar-SA" sz="3600" b="0" dirty="0">
                        <a:latin typeface="M-Saber" panose="02000000000000000000" pitchFamily="2" charset="-78"/>
                        <a:cs typeface="M-Saber" panose="02000000000000000000" pitchFamily="2" charset="-78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3600" b="0" dirty="0" smtClean="0">
                          <a:latin typeface="M-Saber" panose="02000000000000000000" pitchFamily="2" charset="-78"/>
                          <a:cs typeface="M-Saber" panose="02000000000000000000" pitchFamily="2" charset="-78"/>
                        </a:rPr>
                        <a:t>المقطع الصوتي</a:t>
                      </a:r>
                      <a:endParaRPr lang="ar-SA" sz="3600" b="0" dirty="0">
                        <a:latin typeface="M-Saber" panose="02000000000000000000" pitchFamily="2" charset="-78"/>
                        <a:cs typeface="M-Saber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600" b="0" dirty="0">
                        <a:latin typeface="M-Saber" panose="02000000000000000000" pitchFamily="2" charset="-78"/>
                        <a:cs typeface="M-Saber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M-Saber" panose="02000000000000000000" pitchFamily="2" charset="-78"/>
                          <a:cs typeface="M-Saber" panose="02000000000000000000" pitchFamily="2" charset="-78"/>
                        </a:rPr>
                        <a:t>إِبْرَاهِيمُ</a:t>
                      </a:r>
                      <a:endParaRPr lang="ar-SA" sz="3200" dirty="0">
                        <a:latin typeface="M-Saber" panose="02000000000000000000" pitchFamily="2" charset="-78"/>
                        <a:cs typeface="M-Saber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M-Saber" panose="02000000000000000000" pitchFamily="2" charset="-78"/>
                          <a:cs typeface="M-Saber" panose="02000000000000000000" pitchFamily="2" charset="-78"/>
                        </a:rPr>
                        <a:t>أَعِيشُ</a:t>
                      </a:r>
                      <a:endParaRPr lang="ar-SA" sz="3200" dirty="0">
                        <a:latin typeface="M-Saber" panose="02000000000000000000" pitchFamily="2" charset="-78"/>
                        <a:cs typeface="M-Saber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M-Saber" panose="02000000000000000000" pitchFamily="2" charset="-78"/>
                          <a:cs typeface="M-Saber" panose="02000000000000000000" pitchFamily="2" charset="-78"/>
                        </a:rPr>
                        <a:t>الْأَمْوَاجُ</a:t>
                      </a:r>
                      <a:endParaRPr lang="ar-SA" sz="3200" dirty="0">
                        <a:latin typeface="M-Saber" panose="02000000000000000000" pitchFamily="2" charset="-78"/>
                        <a:cs typeface="M-Saber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M-Saber" panose="02000000000000000000" pitchFamily="2" charset="-78"/>
                          <a:cs typeface="M-Saber" panose="02000000000000000000" pitchFamily="2" charset="-78"/>
                        </a:rPr>
                        <a:t>مَدِينَتِي</a:t>
                      </a:r>
                      <a:endParaRPr lang="ar-SA" sz="3200" dirty="0">
                        <a:latin typeface="M-Saber" panose="02000000000000000000" pitchFamily="2" charset="-78"/>
                        <a:cs typeface="M-Saber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17" y="287340"/>
            <a:ext cx="49053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6732472" y="116632"/>
            <a:ext cx="2088000" cy="6955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1">
            <a:spAutoFit/>
          </a:bodyPr>
          <a:lstStyle/>
          <a:p>
            <a:pPr algn="ctr">
              <a:lnSpc>
                <a:spcPct val="70000"/>
              </a:lnSpc>
            </a:pPr>
            <a:r>
              <a:rPr lang="ar-SA" sz="2800" dirty="0" smtClean="0">
                <a:latin typeface="M-Saber" panose="02000000000000000000" pitchFamily="2" charset="-78"/>
                <a:cs typeface="M-Saber" panose="02000000000000000000" pitchFamily="2" charset="-78"/>
              </a:rPr>
              <a:t>المقطع الصوتي</a:t>
            </a:r>
          </a:p>
          <a:p>
            <a:pPr algn="ctr">
              <a:lnSpc>
                <a:spcPct val="70000"/>
              </a:lnSpc>
            </a:pPr>
            <a:r>
              <a:rPr lang="ar-SA" sz="2800" dirty="0" smtClean="0">
                <a:latin typeface="M-Saber" panose="02000000000000000000" pitchFamily="2" charset="-78"/>
                <a:cs typeface="M-Saber" panose="02000000000000000000" pitchFamily="2" charset="-78"/>
              </a:rPr>
              <a:t>لبعض كلمات الدرس</a:t>
            </a:r>
            <a:endParaRPr lang="ar-SA" sz="28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96136" y="4293096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err="1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إِبْ</a:t>
            </a:r>
            <a:r>
              <a:rPr lang="ar-SA" sz="36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ـ</a:t>
            </a:r>
            <a:endParaRPr lang="ar-SA" sz="3600" dirty="0">
              <a:solidFill>
                <a:srgbClr val="FF000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067712" y="4293096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رَا</a:t>
            </a:r>
            <a:endParaRPr lang="ar-SA" sz="3600" dirty="0">
              <a:solidFill>
                <a:srgbClr val="FF000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483536" y="4293096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هِيـ</a:t>
            </a:r>
            <a:endParaRPr lang="ar-SA" sz="3600" dirty="0">
              <a:solidFill>
                <a:srgbClr val="FF000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827584" y="4293096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ـمُ</a:t>
            </a:r>
            <a:endParaRPr lang="ar-SA" sz="3600" dirty="0">
              <a:solidFill>
                <a:srgbClr val="0070C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796136" y="4941168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أَ</a:t>
            </a:r>
            <a:endParaRPr lang="ar-SA" sz="3600" dirty="0">
              <a:solidFill>
                <a:srgbClr val="0070C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067944" y="4870901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عِيـ</a:t>
            </a:r>
            <a:endParaRPr lang="ar-SA" sz="3600" dirty="0">
              <a:solidFill>
                <a:srgbClr val="FF000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483768" y="4870901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ـشُ</a:t>
            </a:r>
            <a:endParaRPr lang="ar-SA" sz="3600" dirty="0">
              <a:solidFill>
                <a:srgbClr val="0070C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783917" y="5445224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الْـ</a:t>
            </a:r>
            <a:endParaRPr lang="ar-SA" sz="3600" dirty="0">
              <a:solidFill>
                <a:srgbClr val="FF000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067944" y="5446965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أَمْـ</a:t>
            </a:r>
            <a:endParaRPr lang="ar-SA" sz="3600" dirty="0">
              <a:solidFill>
                <a:srgbClr val="FF000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483536" y="5425964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err="1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وَا</a:t>
            </a:r>
            <a:endParaRPr lang="ar-SA" sz="3600" dirty="0">
              <a:solidFill>
                <a:srgbClr val="FF000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827584" y="5420352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جُ</a:t>
            </a:r>
            <a:endParaRPr lang="ar-SA" sz="3600" dirty="0">
              <a:solidFill>
                <a:srgbClr val="0070C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868144" y="6023029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مَـ</a:t>
            </a:r>
            <a:endParaRPr lang="ar-SA" sz="3600" dirty="0">
              <a:solidFill>
                <a:srgbClr val="0070C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067944" y="6023028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دِيـ</a:t>
            </a:r>
            <a:endParaRPr lang="ar-SA" sz="3600" dirty="0">
              <a:solidFill>
                <a:srgbClr val="FF000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488252" y="6023027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ـنَـ</a:t>
            </a:r>
            <a:endParaRPr lang="ar-SA" sz="3600" dirty="0">
              <a:solidFill>
                <a:srgbClr val="0070C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827584" y="6021288"/>
            <a:ext cx="864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ـتِي</a:t>
            </a:r>
            <a:endParaRPr lang="ar-SA" sz="3600" dirty="0">
              <a:solidFill>
                <a:srgbClr val="FF000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70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37277"/>
            <a:ext cx="6552728" cy="166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822"/>
            <a:ext cx="5489104" cy="9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038239" cy="78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6782233" y="4293096"/>
            <a:ext cx="196623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أَ</a:t>
            </a:r>
            <a:r>
              <a:rPr lang="ar-SA" sz="5400" dirty="0" smtClean="0">
                <a:latin typeface="M-Saber" panose="02000000000000000000" pitchFamily="2" charset="-78"/>
                <a:cs typeface="M-Saber" panose="02000000000000000000" pitchFamily="2" charset="-78"/>
              </a:rPr>
              <a:t>سَدُ</a:t>
            </a:r>
            <a:endParaRPr lang="ar-SA" sz="54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923928" y="4293096"/>
            <a:ext cx="158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54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أُ</a:t>
            </a:r>
            <a:r>
              <a:rPr lang="ar-SA" sz="5400" dirty="0" smtClean="0">
                <a:latin typeface="M-Saber" panose="02000000000000000000" pitchFamily="2" charset="-78"/>
                <a:cs typeface="M-Saber" panose="02000000000000000000" pitchFamily="2" charset="-78"/>
              </a:rPr>
              <a:t>ذُنُ</a:t>
            </a:r>
            <a:endParaRPr lang="ar-SA" sz="54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8" name="شكل بيضاوي 17"/>
          <p:cNvSpPr/>
          <p:nvPr/>
        </p:nvSpPr>
        <p:spPr>
          <a:xfrm>
            <a:off x="1043608" y="2636912"/>
            <a:ext cx="1368152" cy="1152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>
            <a:off x="1680673" y="3861048"/>
            <a:ext cx="155023" cy="50405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765158" y="4149080"/>
            <a:ext cx="179061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إِ</a:t>
            </a:r>
            <a:r>
              <a:rPr lang="ar-SA" sz="6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بْرَةُ</a:t>
            </a:r>
            <a:endParaRPr lang="ar-SA" sz="6000" dirty="0">
              <a:latin typeface="(AH) Manal Medium" pitchFamily="2" charset="-78"/>
              <a:cs typeface="(AH) Manal Medium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7596336" y="3789040"/>
            <a:ext cx="155023" cy="50405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4606225" y="3818046"/>
            <a:ext cx="155023" cy="50405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شكل بيضاوي 3"/>
          <p:cNvSpPr/>
          <p:nvPr/>
        </p:nvSpPr>
        <p:spPr>
          <a:xfrm>
            <a:off x="6660232" y="2564904"/>
            <a:ext cx="1368152" cy="1152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3851920" y="2538941"/>
            <a:ext cx="1368152" cy="1152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5" name="Picture 2" descr="G:\مجلد جديد ‫‬\خاص\يو اس بي\معتصم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3" y="347639"/>
            <a:ext cx="1447425" cy="561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أسد | ويكي الحيوانات | Fand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88931"/>
            <a:ext cx="1958079" cy="19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أذن - حروفي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34" y="4979019"/>
            <a:ext cx="1099626" cy="157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ما نسبة الحمل بعد إبر التنشيط ؟ - موسوعة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58358"/>
            <a:ext cx="1944216" cy="141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8502"/>
            <a:ext cx="2195408" cy="237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73" y="4365104"/>
            <a:ext cx="2155549" cy="236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8078"/>
            <a:ext cx="2158554" cy="239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 animBg="1"/>
      <p:bldP spid="22" grpId="0"/>
      <p:bldP spid="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7" y="3836584"/>
            <a:ext cx="8245263" cy="22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17" y="476672"/>
            <a:ext cx="2961961" cy="792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699792" y="1340768"/>
            <a:ext cx="41764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حروف المد</a:t>
            </a:r>
            <a:endParaRPr lang="ar-S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5323267" y="2204864"/>
            <a:ext cx="2453117" cy="2394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شكل بيضاوي 4"/>
          <p:cNvSpPr/>
          <p:nvPr/>
        </p:nvSpPr>
        <p:spPr>
          <a:xfrm>
            <a:off x="7776384" y="4437112"/>
            <a:ext cx="324008" cy="8671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4315155" y="2276872"/>
            <a:ext cx="1" cy="2329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4067944" y="4761112"/>
            <a:ext cx="576064" cy="6608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4323222" y="2708920"/>
            <a:ext cx="148098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قبلها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24" name="رابط كسهم مستقيم 23"/>
          <p:cNvCxnSpPr/>
          <p:nvPr/>
        </p:nvCxnSpPr>
        <p:spPr>
          <a:xfrm flipH="1">
            <a:off x="4831915" y="3356992"/>
            <a:ext cx="192744" cy="6119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شكل بيضاوي 26"/>
          <p:cNvSpPr/>
          <p:nvPr/>
        </p:nvSpPr>
        <p:spPr>
          <a:xfrm>
            <a:off x="4571960" y="4059303"/>
            <a:ext cx="360000" cy="3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8" name="رابط كسهم مستقيم 27"/>
          <p:cNvCxnSpPr/>
          <p:nvPr/>
        </p:nvCxnSpPr>
        <p:spPr>
          <a:xfrm flipH="1">
            <a:off x="1187624" y="2199497"/>
            <a:ext cx="2191428" cy="2490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شكل بيضاوي 29"/>
          <p:cNvSpPr/>
          <p:nvPr/>
        </p:nvSpPr>
        <p:spPr>
          <a:xfrm>
            <a:off x="755576" y="4689961"/>
            <a:ext cx="576064" cy="6608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2368616" y="3278257"/>
            <a:ext cx="148098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قبلها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32" name="رابط كسهم مستقيم 31"/>
          <p:cNvCxnSpPr/>
          <p:nvPr/>
        </p:nvCxnSpPr>
        <p:spPr>
          <a:xfrm flipH="1">
            <a:off x="1641448" y="3836584"/>
            <a:ext cx="1202360" cy="1514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شكل بيضاوي 33"/>
          <p:cNvSpPr/>
          <p:nvPr/>
        </p:nvSpPr>
        <p:spPr>
          <a:xfrm>
            <a:off x="1218412" y="5394353"/>
            <a:ext cx="360000" cy="3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2" descr="G:\مجلد جديد ‫‬\خاص\يو اس بي\معتص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3" y="347639"/>
            <a:ext cx="1447425" cy="561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70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8" grpId="0" animBg="1"/>
      <p:bldP spid="23" grpId="0"/>
      <p:bldP spid="27" grpId="0" animBg="1"/>
      <p:bldP spid="30" grpId="0" animBg="1"/>
      <p:bldP spid="31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3711"/>
            <a:ext cx="8892480" cy="51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403648" y="438912"/>
            <a:ext cx="6336704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أتدرب على نطق الحروف</a:t>
            </a:r>
            <a:endParaRPr lang="ar-SA" sz="48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6638234" y="3597630"/>
            <a:ext cx="504056" cy="1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شكل بيضاوي 6"/>
          <p:cNvSpPr/>
          <p:nvPr/>
        </p:nvSpPr>
        <p:spPr>
          <a:xfrm rot="21001407">
            <a:off x="7141695" y="3228530"/>
            <a:ext cx="720080" cy="64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3000" dirty="0" smtClean="0">
                <a:solidFill>
                  <a:schemeClr val="tx1"/>
                </a:solidFill>
                <a:latin typeface="(AH) Manal Bold" pitchFamily="2" charset="-78"/>
                <a:cs typeface="(AH) Manal Bold" pitchFamily="2" charset="-78"/>
              </a:rPr>
              <a:t>اقرأ</a:t>
            </a:r>
            <a:endParaRPr lang="ar-SA" sz="3000" dirty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4117954" y="3626402"/>
            <a:ext cx="504056" cy="1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شكل بيضاوي 11"/>
          <p:cNvSpPr/>
          <p:nvPr/>
        </p:nvSpPr>
        <p:spPr>
          <a:xfrm rot="21001407">
            <a:off x="4621415" y="3257302"/>
            <a:ext cx="720080" cy="64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3000" dirty="0" smtClean="0">
                <a:solidFill>
                  <a:schemeClr val="tx1"/>
                </a:solidFill>
                <a:latin typeface="(AH) Manal Bold" pitchFamily="2" charset="-78"/>
                <a:cs typeface="(AH) Manal Bold" pitchFamily="2" charset="-78"/>
              </a:rPr>
              <a:t>اقرأ</a:t>
            </a:r>
            <a:endParaRPr lang="ar-SA" sz="3000" dirty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H="1">
            <a:off x="1691680" y="3639560"/>
            <a:ext cx="504056" cy="1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 rot="21001407">
            <a:off x="2195141" y="3270460"/>
            <a:ext cx="720080" cy="64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3000" dirty="0" smtClean="0">
                <a:solidFill>
                  <a:schemeClr val="tx1"/>
                </a:solidFill>
                <a:latin typeface="(AH) Manal Bold" pitchFamily="2" charset="-78"/>
                <a:cs typeface="(AH) Manal Bold" pitchFamily="2" charset="-78"/>
              </a:rPr>
              <a:t>اقرأ</a:t>
            </a:r>
            <a:endParaRPr lang="ar-SA" sz="3000" dirty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 flipH="1">
            <a:off x="6732240" y="5397830"/>
            <a:ext cx="504056" cy="1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 rot="21001407">
            <a:off x="7235701" y="5028730"/>
            <a:ext cx="720080" cy="64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3000" dirty="0" smtClean="0">
                <a:solidFill>
                  <a:schemeClr val="tx1"/>
                </a:solidFill>
                <a:latin typeface="(AH) Manal Bold" pitchFamily="2" charset="-78"/>
                <a:cs typeface="(AH) Manal Bold" pitchFamily="2" charset="-78"/>
              </a:rPr>
              <a:t>اقرأ</a:t>
            </a:r>
            <a:endParaRPr lang="ar-SA" sz="3000" dirty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 flipH="1">
            <a:off x="4283968" y="5397830"/>
            <a:ext cx="504056" cy="1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 rot="21001407">
            <a:off x="4787429" y="5028730"/>
            <a:ext cx="720080" cy="64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3000" dirty="0" smtClean="0">
                <a:solidFill>
                  <a:schemeClr val="tx1"/>
                </a:solidFill>
                <a:latin typeface="(AH) Manal Bold" pitchFamily="2" charset="-78"/>
                <a:cs typeface="(AH) Manal Bold" pitchFamily="2" charset="-78"/>
              </a:rPr>
              <a:t>اقرأ</a:t>
            </a:r>
            <a:endParaRPr lang="ar-SA" sz="3000" dirty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1835696" y="5367752"/>
            <a:ext cx="504056" cy="1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بيضاوي 19"/>
          <p:cNvSpPr/>
          <p:nvPr/>
        </p:nvSpPr>
        <p:spPr>
          <a:xfrm rot="21001407">
            <a:off x="2339157" y="4998652"/>
            <a:ext cx="720080" cy="64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3000" dirty="0" smtClean="0">
                <a:solidFill>
                  <a:schemeClr val="tx1"/>
                </a:solidFill>
                <a:latin typeface="(AH) Manal Bold" pitchFamily="2" charset="-78"/>
                <a:cs typeface="(AH) Manal Bold" pitchFamily="2" charset="-78"/>
              </a:rPr>
              <a:t>اقرأ</a:t>
            </a:r>
            <a:endParaRPr lang="ar-SA" sz="3000" dirty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 flipH="1">
            <a:off x="6638234" y="3592166"/>
            <a:ext cx="504056" cy="1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 rot="21001407">
            <a:off x="7141695" y="3223066"/>
            <a:ext cx="720080" cy="64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3000" dirty="0" smtClean="0">
                <a:solidFill>
                  <a:schemeClr val="tx1"/>
                </a:solidFill>
                <a:latin typeface="(AH) Manal Bold" pitchFamily="2" charset="-78"/>
                <a:cs typeface="(AH) Manal Bold" pitchFamily="2" charset="-78"/>
              </a:rPr>
              <a:t>اقرأ</a:t>
            </a:r>
            <a:endParaRPr lang="ar-SA" sz="3000" dirty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>
            <a:off x="6732240" y="5397830"/>
            <a:ext cx="504056" cy="1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/>
          <p:cNvSpPr/>
          <p:nvPr/>
        </p:nvSpPr>
        <p:spPr>
          <a:xfrm rot="21001407">
            <a:off x="7235701" y="5028730"/>
            <a:ext cx="720080" cy="64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3000" dirty="0" smtClean="0">
                <a:solidFill>
                  <a:schemeClr val="tx1"/>
                </a:solidFill>
                <a:latin typeface="(AH) Manal Bold" pitchFamily="2" charset="-78"/>
                <a:cs typeface="(AH) Manal Bold" pitchFamily="2" charset="-78"/>
              </a:rPr>
              <a:t>اقرأ</a:t>
            </a:r>
            <a:endParaRPr lang="ar-SA" sz="3000" dirty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 flipH="1">
            <a:off x="4117956" y="3626402"/>
            <a:ext cx="504056" cy="1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شكل بيضاوي 25"/>
          <p:cNvSpPr/>
          <p:nvPr/>
        </p:nvSpPr>
        <p:spPr>
          <a:xfrm rot="21001407">
            <a:off x="4621417" y="3257302"/>
            <a:ext cx="720080" cy="64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3000" dirty="0" smtClean="0">
                <a:solidFill>
                  <a:schemeClr val="tx1"/>
                </a:solidFill>
                <a:latin typeface="(AH) Manal Bold" pitchFamily="2" charset="-78"/>
                <a:cs typeface="(AH) Manal Bold" pitchFamily="2" charset="-78"/>
              </a:rPr>
              <a:t>اقرأ</a:t>
            </a:r>
            <a:endParaRPr lang="ar-SA" sz="3000" dirty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27" name="رابط كسهم مستقيم 26"/>
          <p:cNvCxnSpPr/>
          <p:nvPr/>
        </p:nvCxnSpPr>
        <p:spPr>
          <a:xfrm flipH="1">
            <a:off x="4283968" y="5397830"/>
            <a:ext cx="504056" cy="1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شكل بيضاوي 27"/>
          <p:cNvSpPr/>
          <p:nvPr/>
        </p:nvSpPr>
        <p:spPr>
          <a:xfrm rot="21001407">
            <a:off x="4787429" y="5028730"/>
            <a:ext cx="720080" cy="64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3000" dirty="0" smtClean="0">
                <a:solidFill>
                  <a:schemeClr val="tx1"/>
                </a:solidFill>
                <a:latin typeface="(AH) Manal Bold" pitchFamily="2" charset="-78"/>
                <a:cs typeface="(AH) Manal Bold" pitchFamily="2" charset="-78"/>
              </a:rPr>
              <a:t>اقرأ</a:t>
            </a:r>
            <a:endParaRPr lang="ar-SA" sz="3000" dirty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 flipH="1">
            <a:off x="1691680" y="3639560"/>
            <a:ext cx="504056" cy="1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شكل بيضاوي 29"/>
          <p:cNvSpPr/>
          <p:nvPr/>
        </p:nvSpPr>
        <p:spPr>
          <a:xfrm rot="21001407">
            <a:off x="2195141" y="3270460"/>
            <a:ext cx="720080" cy="64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3000" dirty="0" smtClean="0">
                <a:solidFill>
                  <a:schemeClr val="tx1"/>
                </a:solidFill>
                <a:latin typeface="(AH) Manal Bold" pitchFamily="2" charset="-78"/>
                <a:cs typeface="(AH) Manal Bold" pitchFamily="2" charset="-78"/>
              </a:rPr>
              <a:t>اقرأ</a:t>
            </a:r>
            <a:endParaRPr lang="ar-SA" sz="3000" dirty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 flipH="1">
            <a:off x="1835696" y="5367752"/>
            <a:ext cx="504056" cy="1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شكل بيضاوي 33"/>
          <p:cNvSpPr/>
          <p:nvPr/>
        </p:nvSpPr>
        <p:spPr>
          <a:xfrm rot="21001407">
            <a:off x="2339157" y="4998652"/>
            <a:ext cx="720080" cy="64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3000" dirty="0" smtClean="0">
                <a:solidFill>
                  <a:schemeClr val="tx1"/>
                </a:solidFill>
                <a:latin typeface="(AH) Manal Bold" pitchFamily="2" charset="-78"/>
                <a:cs typeface="(AH) Manal Bold" pitchFamily="2" charset="-78"/>
              </a:rPr>
              <a:t>اقرأ</a:t>
            </a:r>
            <a:endParaRPr lang="ar-SA" sz="3000" dirty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02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530000" y="188640"/>
            <a:ext cx="608400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أُفرق بين الحروف المتقاربة في الشكل</a:t>
            </a:r>
            <a:endParaRPr lang="ar-SA" sz="4000" dirty="0">
              <a:solidFill>
                <a:schemeClr val="tx2">
                  <a:lumMod val="75000"/>
                </a:schemeClr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475655" y="1052736"/>
            <a:ext cx="299983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سَ</a:t>
            </a:r>
            <a:r>
              <a:rPr lang="ar-SA" sz="14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ا</a:t>
            </a:r>
            <a:r>
              <a:rPr lang="ar-SA" sz="140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مَ</a:t>
            </a:r>
            <a:endParaRPr lang="ar-SA" sz="140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cxnSp>
        <p:nvCxnSpPr>
          <p:cNvPr id="24" name="رابط كسهم مستقيم 23"/>
          <p:cNvCxnSpPr/>
          <p:nvPr/>
        </p:nvCxnSpPr>
        <p:spPr>
          <a:xfrm flipH="1">
            <a:off x="4259468" y="2233607"/>
            <a:ext cx="110462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شكل بيضاوي 25"/>
          <p:cNvSpPr/>
          <p:nvPr/>
        </p:nvSpPr>
        <p:spPr>
          <a:xfrm>
            <a:off x="5597775" y="1196752"/>
            <a:ext cx="1638520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539552" y="4054786"/>
            <a:ext cx="342565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سَ</a:t>
            </a:r>
            <a:r>
              <a:rPr lang="ar-SA" sz="14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لَ</a:t>
            </a:r>
            <a:r>
              <a:rPr lang="ar-SA" sz="14000" dirty="0" smtClean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مَ</a:t>
            </a:r>
            <a:endParaRPr lang="ar-SA" sz="140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65" name="شكل بيضاوي 64"/>
          <p:cNvSpPr/>
          <p:nvPr/>
        </p:nvSpPr>
        <p:spPr>
          <a:xfrm>
            <a:off x="5597775" y="4077072"/>
            <a:ext cx="1638519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74" name="رابط كسهم مستقيم 73"/>
          <p:cNvCxnSpPr/>
          <p:nvPr/>
        </p:nvCxnSpPr>
        <p:spPr>
          <a:xfrm flipH="1">
            <a:off x="4259468" y="5047643"/>
            <a:ext cx="1111154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5369794" y="3966719"/>
            <a:ext cx="215453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ـلـ</a:t>
            </a:r>
            <a:endParaRPr lang="ar-SA" sz="140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868143" y="1110223"/>
            <a:ext cx="100811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0" dirty="0" smtClean="0">
                <a:latin typeface="M-Saber" panose="02000000000000000000" pitchFamily="2" charset="-78"/>
                <a:cs typeface="M-Saber" panose="02000000000000000000" pitchFamily="2" charset="-78"/>
              </a:rPr>
              <a:t>ـا</a:t>
            </a:r>
            <a:endParaRPr lang="ar-SA" sz="140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092280" y="1196752"/>
            <a:ext cx="1800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حرف الألف</a:t>
            </a:r>
            <a:endParaRPr lang="ar-SA" sz="4000" dirty="0">
              <a:solidFill>
                <a:srgbClr val="0070C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236296" y="4089266"/>
            <a:ext cx="1800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0070C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حرف اللام</a:t>
            </a:r>
            <a:endParaRPr lang="ar-SA" sz="4000" dirty="0">
              <a:solidFill>
                <a:srgbClr val="0070C0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05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  <p:bldP spid="50" grpId="0"/>
      <p:bldP spid="65" grpId="0" animBg="1"/>
      <p:bldP spid="36" grpId="0"/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/>
        </p:blipFill>
        <p:spPr bwMode="auto">
          <a:xfrm>
            <a:off x="2403587" y="1080122"/>
            <a:ext cx="4256645" cy="563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367644" y="332656"/>
            <a:ext cx="64087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مواضع حرف </a:t>
            </a:r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الألف </a:t>
            </a:r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rPr>
              <a:t>في الكلمة</a:t>
            </a:r>
            <a:endParaRPr lang="ar-S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4" name="رابط كسهم مستقيم 3"/>
          <p:cNvCxnSpPr>
            <a:stCxn id="5" idx="1"/>
          </p:cNvCxnSpPr>
          <p:nvPr/>
        </p:nvCxnSpPr>
        <p:spPr>
          <a:xfrm flipH="1" flipV="1">
            <a:off x="5004048" y="1970492"/>
            <a:ext cx="1944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6876256" y="1808469"/>
            <a:ext cx="2051720" cy="4062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ar-SA" sz="2400" dirty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في أول الكلمة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flipH="1" flipV="1">
            <a:off x="5004048" y="2298417"/>
            <a:ext cx="1917086" cy="3921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6751483" y="2585229"/>
            <a:ext cx="2160240" cy="4062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lnSpc>
                <a:spcPct val="80000"/>
              </a:lnSpc>
              <a:defRPr sz="240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defRPr>
            </a:lvl1pPr>
          </a:lstStyle>
          <a:p>
            <a:r>
              <a:rPr lang="ar-SA" dirty="0"/>
              <a:t>في وسط الكلمة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5292080" y="4125273"/>
            <a:ext cx="1584176" cy="4558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921134" y="3626675"/>
            <a:ext cx="205172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ar-SA" sz="2400" dirty="0" smtClean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يأتي متصلا في كل المواضع </a:t>
            </a:r>
            <a:r>
              <a:rPr lang="ar-SA" sz="2400" dirty="0" smtClean="0">
                <a:latin typeface="(AH) Manal Bold" pitchFamily="2" charset="-78"/>
                <a:cs typeface="(AH) Manal Bold" pitchFamily="2" charset="-78"/>
              </a:rPr>
              <a:t>إلا في أول الكلمة فلا يأتي </a:t>
            </a:r>
            <a:r>
              <a:rPr lang="ar-SA" sz="2400" dirty="0" err="1" smtClean="0">
                <a:latin typeface="(AH) Manal Bold" pitchFamily="2" charset="-78"/>
                <a:cs typeface="(AH) Manal Bold" pitchFamily="2" charset="-78"/>
              </a:rPr>
              <a:t>بهذ</a:t>
            </a:r>
            <a:r>
              <a:rPr lang="ar-SA" sz="2400" dirty="0" smtClean="0">
                <a:latin typeface="(AH) Manal Bold" pitchFamily="2" charset="-78"/>
                <a:cs typeface="(AH) Manal Bold" pitchFamily="2" charset="-78"/>
              </a:rPr>
              <a:t> الشكل</a:t>
            </a:r>
            <a:endParaRPr lang="ar-SA" sz="2400" dirty="0">
              <a:latin typeface="(AH) Manal Bold" pitchFamily="2" charset="-78"/>
              <a:cs typeface="(AH) Manal Bold" pitchFamily="2" charset="-78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2267744" y="1538443"/>
            <a:ext cx="1728192" cy="5224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323528" y="1268760"/>
            <a:ext cx="2051720" cy="70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lnSpc>
                <a:spcPct val="80000"/>
              </a:lnSpc>
              <a:defRPr sz="240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defRPr>
            </a:lvl1pPr>
          </a:lstStyle>
          <a:p>
            <a:r>
              <a:rPr lang="ar-SA" dirty="0"/>
              <a:t>في آخر الكلمة</a:t>
            </a:r>
          </a:p>
          <a:p>
            <a:r>
              <a:rPr lang="ar-SA" dirty="0" smtClean="0">
                <a:solidFill>
                  <a:schemeClr val="tx1"/>
                </a:solidFill>
              </a:rPr>
              <a:t>منفصل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51520" y="260648"/>
            <a:ext cx="86409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latin typeface="(AH) Manal High" pitchFamily="2" charset="-78"/>
                <a:cs typeface="(AH) Manal High" pitchFamily="2" charset="-78"/>
              </a:rPr>
              <a:t>مقطعان لكيفية كتابة </a:t>
            </a:r>
          </a:p>
          <a:p>
            <a:pPr algn="ctr"/>
            <a:r>
              <a:rPr lang="ar-SA" sz="6000" dirty="0" smtClean="0">
                <a:latin typeface="(AH) Manal High" pitchFamily="2" charset="-78"/>
                <a:cs typeface="(AH) Manal High" pitchFamily="2" charset="-78"/>
              </a:rPr>
              <a:t>حرف </a:t>
            </a:r>
            <a:r>
              <a:rPr lang="ar-SA" sz="6000" dirty="0" smtClean="0">
                <a:solidFill>
                  <a:srgbClr val="FF0000"/>
                </a:solidFill>
                <a:latin typeface="(AH) Manal High" pitchFamily="2" charset="-78"/>
                <a:cs typeface="(AH) Manal High" pitchFamily="2" charset="-78"/>
              </a:rPr>
              <a:t>الألف</a:t>
            </a:r>
            <a:endParaRPr lang="ar-SA" sz="6000" dirty="0">
              <a:solidFill>
                <a:srgbClr val="FF0000"/>
              </a:solidFill>
              <a:latin typeface="(AH) Manal High" pitchFamily="2" charset="-78"/>
              <a:cs typeface="(AH) Manal High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012160" y="2391271"/>
            <a:ext cx="19442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C00000"/>
                </a:solidFill>
                <a:latin typeface="(AH) Manal High" pitchFamily="2" charset="-78"/>
                <a:cs typeface="(AH) Manal High" pitchFamily="2" charset="-78"/>
              </a:rPr>
              <a:t>أول الكلمة</a:t>
            </a:r>
            <a:endParaRPr lang="ar-SA" sz="2400" dirty="0">
              <a:solidFill>
                <a:srgbClr val="C00000"/>
              </a:solidFill>
              <a:latin typeface="(AH) Manal High" pitchFamily="2" charset="-78"/>
              <a:cs typeface="(AH) Manal High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471990" y="2780928"/>
            <a:ext cx="29884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C00000"/>
                </a:solidFill>
                <a:latin typeface="(AH) Manal High" pitchFamily="2" charset="-78"/>
                <a:cs typeface="(AH) Manal High" pitchFamily="2" charset="-78"/>
              </a:rPr>
              <a:t>وسط الكلمة منفصل</a:t>
            </a:r>
            <a:endParaRPr lang="ar-SA" sz="2400" dirty="0">
              <a:solidFill>
                <a:srgbClr val="C00000"/>
              </a:solidFill>
              <a:latin typeface="(AH) Manal High" pitchFamily="2" charset="-78"/>
              <a:cs typeface="(AH) Manal High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59400" y="3140968"/>
            <a:ext cx="23444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C00000"/>
                </a:solidFill>
                <a:latin typeface="(AH) Manal High" pitchFamily="2" charset="-78"/>
                <a:cs typeface="(AH) Manal High" pitchFamily="2" charset="-78"/>
              </a:rPr>
              <a:t>آخر الكلمة متصل</a:t>
            </a:r>
            <a:endParaRPr lang="ar-SA" sz="2400" dirty="0">
              <a:solidFill>
                <a:srgbClr val="C00000"/>
              </a:solidFill>
              <a:latin typeface="(AH) Manal High" pitchFamily="2" charset="-78"/>
              <a:cs typeface="(AH) Manal High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796136" y="3140968"/>
            <a:ext cx="23444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C00000"/>
                </a:solidFill>
                <a:latin typeface="(AH) Manal High" pitchFamily="2" charset="-78"/>
                <a:cs typeface="(AH) Manal High" pitchFamily="2" charset="-78"/>
              </a:rPr>
              <a:t>آخر الكلمة منفصل</a:t>
            </a:r>
            <a:endParaRPr lang="ar-SA" sz="2400" dirty="0">
              <a:solidFill>
                <a:srgbClr val="C00000"/>
              </a:solidFill>
              <a:latin typeface="(AH) Manal High" pitchFamily="2" charset="-78"/>
              <a:cs typeface="(AH) Manal High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03438" y="2679303"/>
            <a:ext cx="29884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C00000"/>
                </a:solidFill>
                <a:latin typeface="(AH) Manal High" pitchFamily="2" charset="-78"/>
                <a:cs typeface="(AH) Manal High" pitchFamily="2" charset="-78"/>
              </a:rPr>
              <a:t>وسط الكلمة متصل</a:t>
            </a:r>
            <a:endParaRPr lang="ar-SA" sz="2400" dirty="0">
              <a:solidFill>
                <a:srgbClr val="C00000"/>
              </a:solidFill>
              <a:latin typeface="(AH) Manal High" pitchFamily="2" charset="-78"/>
              <a:cs typeface="(AH) Manal High" pitchFamily="2" charset="-78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3959932" y="5517232"/>
            <a:ext cx="1404156" cy="1080120"/>
            <a:chOff x="3959932" y="5517232"/>
            <a:chExt cx="1404156" cy="1080120"/>
          </a:xfrm>
        </p:grpSpPr>
        <p:sp>
          <p:nvSpPr>
            <p:cNvPr id="17" name="مستطيل مستدير الزوايا 16">
              <a:hlinkClick r:id="rId6" action="ppaction://hlinkfile"/>
            </p:cNvPr>
            <p:cNvSpPr/>
            <p:nvPr/>
          </p:nvSpPr>
          <p:spPr>
            <a:xfrm>
              <a:off x="3959932" y="5517232"/>
              <a:ext cx="1224136" cy="10801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H) Manal Bold" pitchFamily="2" charset="-78"/>
                  <a:cs typeface="(AH) Manal Bold" pitchFamily="2" charset="-78"/>
                </a:rPr>
                <a:t>عرض</a:t>
              </a:r>
            </a:p>
            <a:p>
              <a:pPr algn="ctr"/>
              <a:r>
                <a:rPr lang="ar-SA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H) Manal Bold" pitchFamily="2" charset="-78"/>
                  <a:cs typeface="(AH) Manal Bold" pitchFamily="2" charset="-78"/>
                </a:rPr>
                <a:t>كتابة الحرف من الكتاب</a:t>
              </a:r>
              <a:endParaRPr lang="ar-S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H) Manal Bold" pitchFamily="2" charset="-78"/>
                <a:cs typeface="(AH) Manal Bold" pitchFamily="2" charset="-78"/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4902423" y="5589240"/>
              <a:ext cx="461665" cy="972000"/>
            </a:xfrm>
            <a:prstGeom prst="rect">
              <a:avLst/>
            </a:prstGeom>
            <a:noFill/>
          </p:spPr>
          <p:txBody>
            <a:bodyPr vert="vert270" wrap="square" rtlCol="1">
              <a:spAutoFit/>
            </a:bodyPr>
            <a:lstStyle/>
            <a:p>
              <a:r>
                <a:rPr lang="ar-SA" dirty="0" smtClean="0">
                  <a:solidFill>
                    <a:srgbClr val="FF0000"/>
                  </a:solidFill>
                  <a:latin typeface="(AH) Manal High" pitchFamily="2" charset="-78"/>
                  <a:cs typeface="(AH) Manal High" pitchFamily="2" charset="-78"/>
                </a:rPr>
                <a:t>اضغط هنا</a:t>
              </a:r>
              <a:endParaRPr lang="ar-SA" dirty="0">
                <a:solidFill>
                  <a:srgbClr val="FF0000"/>
                </a:solidFill>
                <a:latin typeface="(AH) Manal High" pitchFamily="2" charset="-78"/>
                <a:cs typeface="(AH) Manal High" pitchFamily="2" charset="-78"/>
              </a:endParaRPr>
            </a:p>
          </p:txBody>
        </p:sp>
      </p:grpSp>
      <p:pic>
        <p:nvPicPr>
          <p:cNvPr id="3" name="bandicam 2020-11-10 01-07-44-976.avi">
            <a:hlinkClick r:id="" action="ppaction://media"/>
          </p:cNvPr>
          <p:cNvPicPr>
            <a:picLocks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985.9984" end="10858.67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15648" y="3602633"/>
            <a:ext cx="3088800" cy="284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andicam 2020-11-10 01-06-53-688.avi">
            <a:hlinkClick r:id="" action="ppaction://media"/>
          </p:cNvPr>
          <p:cNvPicPr>
            <a:picLocks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7096" y="3602633"/>
            <a:ext cx="3088800" cy="284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77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331640" y="188640"/>
            <a:ext cx="662473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أضع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الحرف في مكانه المناسب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331640" y="1484784"/>
            <a:ext cx="6624736" cy="100811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0070C0"/>
                </a:solidFill>
                <a:latin typeface="(AH) Manal Bold" pitchFamily="2" charset="-78"/>
                <a:cs typeface="(AH) Manal Bold" pitchFamily="2" charset="-78"/>
              </a:rPr>
              <a:t>سَـ</a:t>
            </a:r>
            <a:r>
              <a:rPr lang="ar-SA" sz="9600" dirty="0" smtClean="0">
                <a:latin typeface="(AH) Manal Bold" pitchFamily="2" charset="-78"/>
                <a:cs typeface="(AH) Manal Bold" pitchFamily="2" charset="-78"/>
              </a:rPr>
              <a:t> لَ</a:t>
            </a:r>
            <a:endParaRPr lang="ar-SA" sz="9600" dirty="0"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907703" y="4725144"/>
            <a:ext cx="1800201" cy="129614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ـأَ</a:t>
            </a:r>
            <a:endParaRPr lang="ar-SA" sz="9600" dirty="0">
              <a:solidFill>
                <a:srgbClr val="FF0000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932040" y="4653136"/>
            <a:ext cx="1862374" cy="129614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إِ</a:t>
            </a:r>
            <a:endParaRPr lang="ar-SA" sz="9600" dirty="0">
              <a:solidFill>
                <a:srgbClr val="FF0000"/>
              </a:solidFill>
              <a:latin typeface="(AH) Manal Bold" pitchFamily="2" charset="-78"/>
              <a:cs typeface="(AH) Manal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4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9687 -0.493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331640" y="188640"/>
            <a:ext cx="662473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أضع </a:t>
            </a:r>
            <a:r>
              <a:rPr lang="ar-SA" sz="4800" dirty="0">
                <a:solidFill>
                  <a:schemeClr val="tx2">
                    <a:lumMod val="75000"/>
                  </a:schemeClr>
                </a:solidFill>
                <a:latin typeface="(AH) Manal Bold" pitchFamily="2" charset="-78"/>
                <a:cs typeface="(AH) Manal Bold" pitchFamily="2" charset="-78"/>
              </a:rPr>
              <a:t>الحرف في مكانه المناسب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187624" y="1484784"/>
            <a:ext cx="6624736" cy="1008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0070C0"/>
                </a:solidFill>
                <a:latin typeface="(AH) Manal Bold" pitchFamily="2" charset="-78"/>
                <a:cs typeface="(AH) Manal Bold" pitchFamily="2" charset="-78"/>
              </a:rPr>
              <a:t>مِ</a:t>
            </a:r>
            <a:r>
              <a:rPr lang="ar-SA" sz="9600" dirty="0" smtClean="0">
                <a:latin typeface="(AH) Manal Bold" pitchFamily="2" charset="-78"/>
                <a:cs typeface="(AH) Manal Bold" pitchFamily="2" charset="-78"/>
              </a:rPr>
              <a:t>رَ</a:t>
            </a:r>
            <a:endParaRPr lang="ar-SA" sz="9600" dirty="0"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715958" y="4723184"/>
            <a:ext cx="1728250" cy="129614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أُ</a:t>
            </a:r>
            <a:endParaRPr lang="ar-SA" sz="9600" dirty="0">
              <a:solidFill>
                <a:srgbClr val="FF0000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493602" y="4723184"/>
            <a:ext cx="1718358" cy="129614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FF0000"/>
                </a:solidFill>
                <a:latin typeface="(AH) Manal Bold" pitchFamily="2" charset="-78"/>
                <a:cs typeface="(AH) Manal Bold" pitchFamily="2" charset="-78"/>
              </a:rPr>
              <a:t>ـأُ</a:t>
            </a:r>
            <a:endParaRPr lang="ar-SA" sz="9600" dirty="0">
              <a:solidFill>
                <a:srgbClr val="FF0000"/>
              </a:solidFill>
              <a:latin typeface="(AH) Manal Bold" pitchFamily="2" charset="-78"/>
              <a:cs typeface="(AH) Manal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11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03142 -0.482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201</Words>
  <Application>Microsoft Office PowerPoint</Application>
  <PresentationFormat>Affichage à l'écran (4:3)</PresentationFormat>
  <Paragraphs>103</Paragraphs>
  <Slides>15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(AH) Manal Bold</vt:lpstr>
      <vt:lpstr>Fanan</vt:lpstr>
      <vt:lpstr>(AH) Manal Black</vt:lpstr>
      <vt:lpstr>(AH) Manal Medium</vt:lpstr>
      <vt:lpstr>Arial</vt:lpstr>
      <vt:lpstr>M-Saber</vt:lpstr>
      <vt:lpstr>Calibri</vt:lpstr>
      <vt:lpstr>Times New Roman</vt:lpstr>
      <vt:lpstr>(AH) Manal High</vt:lpstr>
      <vt:lpstr>سمة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معتصم الغامدي</dc:creator>
  <cp:lastModifiedBy>tahar</cp:lastModifiedBy>
  <cp:revision>194</cp:revision>
  <dcterms:created xsi:type="dcterms:W3CDTF">2020-10-03T16:04:47Z</dcterms:created>
  <dcterms:modified xsi:type="dcterms:W3CDTF">2021-07-19T18:21:45Z</dcterms:modified>
</cp:coreProperties>
</file>